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/>
    <p:restoredTop sz="94640"/>
  </p:normalViewPr>
  <p:slideViewPr>
    <p:cSldViewPr snapToGrid="0" snapToObjects="1">
      <p:cViewPr varScale="1">
        <p:scale>
          <a:sx n="78" d="100"/>
          <a:sy n="78" d="100"/>
        </p:scale>
        <p:origin x="192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252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636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6826983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6826983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326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68269833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68269833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501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680607e5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680607e5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851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68269833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68269833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459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80607e5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680607e5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123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680607e5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680607e5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legoes have different dimensions long, short, and between and also have light weight. The sorting will depends on the weight of each lego.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knowing the type of lego that is coming from the weight scale in part three in project , the motor will rotate the bins till it match the right bin.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have 6 bins since we are sorting 6 types of lego. Each bin will holds at least 5 legos and to calculate the volume of each bin by knowing the volume of largest lego. Each bin will be 5 in length, 4 in width ,and 6 in height.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motor since the speed needed is 5 to 10 rpms is enough, and the torque is around 20 Nm and the cost of such motor is around $12.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Two-phase reduction gear motor with encoder.</a:t>
            </a:r>
            <a:endParaRPr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60000"/>
              </a:lnSpc>
              <a:spcBef>
                <a:spcPts val="2200"/>
              </a:spcBef>
              <a:spcAft>
                <a:spcPts val="0"/>
              </a:spcAft>
              <a:buClr>
                <a:srgbClr val="333333"/>
              </a:buClr>
              <a:buSzPts val="1100"/>
              <a:buChar char="●"/>
            </a:pPr>
            <a:r>
              <a:rPr lang="en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service life, low noise, large torque.</a:t>
            </a:r>
            <a:endParaRPr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Char char="●"/>
            </a:pPr>
            <a:r>
              <a:rPr lang="en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Stable and reliable performance.</a:t>
            </a:r>
            <a:endParaRPr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Char char="●"/>
            </a:pPr>
            <a:r>
              <a:rPr lang="en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rotate and reversal, work more accurate. </a:t>
            </a:r>
            <a:endParaRPr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2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1325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680607e5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680607e5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350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80607e5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680607e5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70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680607e5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680607e5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61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680607e56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680607e56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25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Hi,everyone we are team 10A and our project is Automatic Lego Sorting Machine, My name is Fahad …..  Team Role is alternating Role.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 The description of out project is to design,build and test a machine that sort Legos by size and functionality.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The sponsor of the project is NAU and the client is Dr David Welly.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Importance of the project:</a:t>
            </a:r>
            <a:endParaRPr b="1"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Skills and knowledge: experience to develop our engineering skills and knowledge.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Time and effort: reduce time and effort that we spend on sorting legos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888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6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754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680607e5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680607e56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251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08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680607e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680607e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95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680607e5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680607e5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0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682698332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682698332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80607e5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680607e5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33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682698332_6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682698332_6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30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682698332_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682698332_7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77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680607e5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680607e5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35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0" y="296125"/>
            <a:ext cx="5783400" cy="17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Team 10A: Automatic Lego Sorting Machine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25500" y="2965600"/>
            <a:ext cx="4703100" cy="1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Team Members: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Abdullah, Fahad , Sultan, Abdulaziz and Husain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Roles: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Alternating roles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8809475" y="4719450"/>
            <a:ext cx="2709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742100" y="4795975"/>
            <a:ext cx="11274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387900" y="4938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Arduino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300350" y="1382125"/>
            <a:ext cx="43401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What is Arduino?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Definition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Types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What does it do for our project?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Using programming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How it work in our project?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Algorithms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Arduino IDE [9]</a:t>
            </a:r>
            <a:endParaRPr sz="2000"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475" y="920425"/>
            <a:ext cx="4115625" cy="3240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6120875" y="4087525"/>
            <a:ext cx="20139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8: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Arduino [8]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7084175" y="4663225"/>
            <a:ext cx="2198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Abdullah Almutairi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387900" y="39835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Example - Blink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243000" y="914075"/>
            <a:ext cx="85131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Arial"/>
                <a:ea typeface="Arial"/>
                <a:cs typeface="Arial"/>
                <a:sym typeface="Arial"/>
              </a:rPr>
              <a:t>// the setup function runs once when you press reset or power the board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b="1">
                <a:latin typeface="Arial"/>
                <a:ea typeface="Arial"/>
                <a:cs typeface="Arial"/>
                <a:sym typeface="Arial"/>
              </a:rPr>
              <a:t>void setup() {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b="1">
                <a:latin typeface="Arial"/>
                <a:ea typeface="Arial"/>
                <a:cs typeface="Arial"/>
                <a:sym typeface="Arial"/>
              </a:rPr>
              <a:t>// initialize digital pin LED_BUILTIN as an output.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b="1">
                <a:latin typeface="Arial"/>
                <a:ea typeface="Arial"/>
                <a:cs typeface="Arial"/>
                <a:sym typeface="Arial"/>
              </a:rPr>
              <a:t>  pinMode(LED_BUILTIN, OUTPUT);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b="1">
                <a:latin typeface="Arial"/>
                <a:ea typeface="Arial"/>
                <a:cs typeface="Arial"/>
                <a:sym typeface="Arial"/>
              </a:rPr>
              <a:t>}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b="1">
                <a:latin typeface="Arial"/>
                <a:ea typeface="Arial"/>
                <a:cs typeface="Arial"/>
                <a:sym typeface="Arial"/>
              </a:rPr>
              <a:t>// the loop function runs over and over again forever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b="1">
                <a:latin typeface="Arial"/>
                <a:ea typeface="Arial"/>
                <a:cs typeface="Arial"/>
                <a:sym typeface="Arial"/>
              </a:rPr>
              <a:t>void loop() {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b="1">
                <a:latin typeface="Arial"/>
                <a:ea typeface="Arial"/>
                <a:cs typeface="Arial"/>
                <a:sym typeface="Arial"/>
              </a:rPr>
              <a:t>  digitalWrite(LED_BUILTIN, HIGH);   // turn the LED on (HIGH is the voltage level)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b="1">
                <a:latin typeface="Arial"/>
                <a:ea typeface="Arial"/>
                <a:cs typeface="Arial"/>
                <a:sym typeface="Arial"/>
              </a:rPr>
              <a:t>  delay(1000);                       // wait for a second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b="1">
                <a:latin typeface="Arial"/>
                <a:ea typeface="Arial"/>
                <a:cs typeface="Arial"/>
                <a:sym typeface="Arial"/>
              </a:rPr>
              <a:t>  digitalWrite(LED_BUILTIN, LOW);    // turn the LED off by making the voltage LOW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b="1">
                <a:latin typeface="Arial"/>
                <a:ea typeface="Arial"/>
                <a:cs typeface="Arial"/>
                <a:sym typeface="Arial"/>
              </a:rPr>
              <a:t>  delay(1000);                       // wait for a second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b="1">
                <a:latin typeface="Arial"/>
                <a:ea typeface="Arial"/>
                <a:cs typeface="Arial"/>
                <a:sym typeface="Arial"/>
              </a:rPr>
              <a:t>} [10]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 t="4443" r="5535"/>
          <a:stretch/>
        </p:blipFill>
        <p:spPr>
          <a:xfrm>
            <a:off x="5481650" y="800300"/>
            <a:ext cx="3416576" cy="343853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7084175" y="4663225"/>
            <a:ext cx="2198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Abdullah Almutairi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6333650" y="4202350"/>
            <a:ext cx="3000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9: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Arduino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Scale Hacking + Arduino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830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Weight Measurements of Lego pieces.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Procedure: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Sending information from sensor (load cells)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Voltage Drop (output)</a:t>
            </a:r>
            <a:endParaRPr sz="1800"/>
          </a:p>
          <a:p>
            <a:pPr marL="914400" lvl="1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Arduino connected to the sorting mechanism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Pins motors turns</a:t>
            </a: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73" name="Google Shape;173;p24"/>
          <p:cNvSpPr txBox="1"/>
          <p:nvPr/>
        </p:nvSpPr>
        <p:spPr>
          <a:xfrm>
            <a:off x="7119025" y="4663225"/>
            <a:ext cx="20694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Husain Alkandari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1425" y="623700"/>
            <a:ext cx="3729725" cy="358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5753750" y="4209100"/>
            <a:ext cx="30984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Figure 10 : 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Arduino/sensor diagram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275" y="214975"/>
            <a:ext cx="4958876" cy="407424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/>
          <p:nvPr/>
        </p:nvSpPr>
        <p:spPr>
          <a:xfrm>
            <a:off x="1021825" y="4289225"/>
            <a:ext cx="24105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Figure 11:</a:t>
            </a:r>
            <a:r>
              <a:rPr lang="en">
                <a:solidFill>
                  <a:srgbClr val="FFFFFF"/>
                </a:solidFill>
              </a:rPr>
              <a:t> Load Cells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5465750" y="4289225"/>
            <a:ext cx="26766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Figure 12: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Load cell on reality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4">
            <a:alphaModFix/>
          </a:blip>
          <a:srcRect b="13464"/>
          <a:stretch/>
        </p:blipFill>
        <p:spPr>
          <a:xfrm>
            <a:off x="179900" y="214975"/>
            <a:ext cx="3816326" cy="407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7119025" y="4663225"/>
            <a:ext cx="20694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Husain Alkandari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Conveyor belt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145950" y="1364224"/>
            <a:ext cx="8368200" cy="307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Assumptions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There is no friction between the and the belt.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size of the conveyor belt is 22” X 11”.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Weight on the conveyor belt will be divided equally at all the points.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Equations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7397875" y="4663225"/>
            <a:ext cx="18846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Sultan Alharbi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l="2953" t="5163" r="3588" b="7461"/>
          <a:stretch/>
        </p:blipFill>
        <p:spPr>
          <a:xfrm>
            <a:off x="6099275" y="304825"/>
            <a:ext cx="2538900" cy="16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4">
            <a:alphaModFix/>
          </a:blip>
          <a:srcRect l="18330" r="5513" b="17382"/>
          <a:stretch/>
        </p:blipFill>
        <p:spPr>
          <a:xfrm>
            <a:off x="707675" y="3011550"/>
            <a:ext cx="800350" cy="47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1950" y="3011550"/>
            <a:ext cx="892325" cy="4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8200" y="3011550"/>
            <a:ext cx="958050" cy="4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17625" y="3011550"/>
            <a:ext cx="892325" cy="4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7663" y="3642713"/>
            <a:ext cx="11334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/>
          <p:nvPr/>
        </p:nvSpPr>
        <p:spPr>
          <a:xfrm>
            <a:off x="6405675" y="1895300"/>
            <a:ext cx="30000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13: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Conveyor belt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Sorting Mechanism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387900" y="1397775"/>
            <a:ext cx="8368200" cy="3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latin typeface="Arial"/>
                <a:ea typeface="Arial"/>
                <a:cs typeface="Arial"/>
                <a:sym typeface="Arial"/>
              </a:rPr>
              <a:t>Knowing the weight of legos from part three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Rest it to start point.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Rotate the motor to the right bin.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 b="1">
                <a:latin typeface="Arial"/>
                <a:ea typeface="Arial"/>
                <a:cs typeface="Arial"/>
                <a:sym typeface="Arial"/>
              </a:rPr>
              <a:t>Bins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Each bin holds 5 legos.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Bins size.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 b="1">
                <a:latin typeface="Arial"/>
                <a:ea typeface="Arial"/>
                <a:cs typeface="Arial"/>
                <a:sym typeface="Arial"/>
              </a:rPr>
              <a:t>Motor ( Actuator )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DC 12V Reduction Motor Worm Reversible High Torque Turbo Geared Motors 2-100RPM [F2]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of this motor is $11.59 [F2]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09" name="Google Shape;209;p27"/>
          <p:cNvSpPr txBox="1"/>
          <p:nvPr/>
        </p:nvSpPr>
        <p:spPr>
          <a:xfrm>
            <a:off x="7297000" y="4663225"/>
            <a:ext cx="198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Fahad Alotaibi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Customer Requirements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8"/>
          <p:cNvSpPr txBox="1">
            <a:spLocks noGrp="1"/>
          </p:cNvSpPr>
          <p:nvPr>
            <p:ph type="body" idx="1"/>
          </p:nvPr>
        </p:nvSpPr>
        <p:spPr>
          <a:xfrm>
            <a:off x="194475" y="142249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Separate Legos (10)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Safety (10)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(8)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Portable design (8)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Easy to assemble (7)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Longlife (7)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8562675" y="4647825"/>
            <a:ext cx="416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17" name="Google Shape;217;p28"/>
          <p:cNvSpPr txBox="1"/>
          <p:nvPr/>
        </p:nvSpPr>
        <p:spPr>
          <a:xfrm>
            <a:off x="6994450" y="4647825"/>
            <a:ext cx="17925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Husain Alkandari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Customer Requirements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Separate Legos: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Scale precise readings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Safety: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Fully enclosed system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Portable: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Base and handles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Longlife: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Motors and conveyor belts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Scale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25" name="Google Shape;225;p29"/>
          <p:cNvSpPr txBox="1"/>
          <p:nvPr/>
        </p:nvSpPr>
        <p:spPr>
          <a:xfrm>
            <a:off x="7003350" y="4663225"/>
            <a:ext cx="16050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Husain Alkandari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104250" y="421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Schedule &amp; Budget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1"/>
          </p:nvPr>
        </p:nvSpPr>
        <p:spPr>
          <a:xfrm>
            <a:off x="300300" y="12973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50" y="577025"/>
            <a:ext cx="8862223" cy="398945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/>
          <p:nvPr/>
        </p:nvSpPr>
        <p:spPr>
          <a:xfrm>
            <a:off x="6727475" y="4628125"/>
            <a:ext cx="2028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Abdulaziz Almaimony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Budget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41" name="Google Shape;241;p31"/>
          <p:cNvSpPr txBox="1"/>
          <p:nvPr/>
        </p:nvSpPr>
        <p:spPr>
          <a:xfrm>
            <a:off x="3288275" y="4287300"/>
            <a:ext cx="4964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2" name="Google Shape;242;p31"/>
          <p:cNvPicPr preferRelativeResize="0"/>
          <p:nvPr/>
        </p:nvPicPr>
        <p:blipFill rotWithShape="1">
          <a:blip r:embed="rId3">
            <a:alphaModFix/>
          </a:blip>
          <a:srcRect l="-16080" t="-12300" r="16079" b="12300"/>
          <a:stretch/>
        </p:blipFill>
        <p:spPr>
          <a:xfrm>
            <a:off x="-6643938" y="-3565666"/>
            <a:ext cx="19488176" cy="1112379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/>
          <p:nvPr/>
        </p:nvSpPr>
        <p:spPr>
          <a:xfrm>
            <a:off x="6727475" y="4628125"/>
            <a:ext cx="2028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Abdulaziz Almaimony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880950" y="1317025"/>
            <a:ext cx="3000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Table 2: Budget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Project Description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Description of the project: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 a machine that sort Lego by size and functionality.</a:t>
            </a: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Sponsor/client:</a:t>
            </a:r>
            <a:r>
              <a:rPr lang="en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NAU, Dr. David Welly</a:t>
            </a:r>
            <a:endParaRPr sz="15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Importance of the project: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Skills and 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knowledge</a:t>
            </a:r>
            <a:r>
              <a:rPr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 and effort. 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9750" y="2338388"/>
            <a:ext cx="2917976" cy="208876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6311288" y="4380025"/>
            <a:ext cx="2100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1:</a:t>
            </a:r>
            <a:r>
              <a:rPr lang="en"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Lego [1]</a:t>
            </a:r>
            <a:endParaRPr sz="14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7548325" y="4663225"/>
            <a:ext cx="17343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Fahad Alotaibi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335575" y="1545425"/>
            <a:ext cx="4045200" cy="1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51" name="Google Shape;251;p32"/>
          <p:cNvSpPr txBox="1"/>
          <p:nvPr/>
        </p:nvSpPr>
        <p:spPr>
          <a:xfrm>
            <a:off x="7063525" y="4705975"/>
            <a:ext cx="2662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Abdullah Almutairi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2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2"/>
          <p:cNvSpPr txBox="1"/>
          <p:nvPr/>
        </p:nvSpPr>
        <p:spPr>
          <a:xfrm>
            <a:off x="4849600" y="2177650"/>
            <a:ext cx="3219900" cy="22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 Summary</a:t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Acknowledge Achieved </a:t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387900" y="1295075"/>
            <a:ext cx="83682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[1] Pymnts, “Everything Is Not Awesome As LEGO Sales Decline,” PYMNTS.com, 08-Mar-2018. [Online]. Available: https://www.pymnts.com/news/retail/2018/lego-toys-r-us-toy-industry-sales/. [Accessed: 02-Feb-2019].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[2]Ebay, “Motor High Torque”, available [online], https://www.ebay.com/itm/DC-12V-Reduction-Motor-Worm-Reversible-High-Torque-Turbo-Geared-Motors-2-100RPM-/232964282593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[3] MONK, SIMON. </a:t>
            </a:r>
            <a:r>
              <a:rPr lang="en" sz="1100" i="1">
                <a:latin typeface="Times New Roman"/>
                <a:ea typeface="Times New Roman"/>
                <a:cs typeface="Times New Roman"/>
                <a:sym typeface="Times New Roman"/>
              </a:rPr>
              <a:t>Programming Arduino: Getting Started with Sketches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. Mcgraw-Hill Education, 2016.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[4] Amazon.com. (2019). </a:t>
            </a:r>
            <a:r>
              <a:rPr lang="en" sz="1100" i="1">
                <a:latin typeface="Times New Roman"/>
                <a:ea typeface="Times New Roman"/>
                <a:cs typeface="Times New Roman"/>
                <a:sym typeface="Times New Roman"/>
              </a:rPr>
              <a:t>Amazon.com: Online Shopping for Electronics, Apparel, Computers, Books, DVDs &amp; more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. [online] Available at: https://www.amazon.com/ [Accessed 5 Mar. 2019].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[5] BrickLink, </a:t>
            </a:r>
            <a:r>
              <a:rPr lang="en" sz="1100" i="1">
                <a:latin typeface="Times New Roman"/>
                <a:ea typeface="Times New Roman"/>
                <a:cs typeface="Times New Roman"/>
                <a:sym typeface="Times New Roman"/>
              </a:rPr>
              <a:t>BrickLink - Minifig poc007 : Lego Blackbeard [Pirates of the Caribbean] - BrickLink Reference Catalog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. [Online]. Available: https://www.bricklink.com/catalogTree.asp?itemType=P. [Accessed: 03-Mar-2019].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60" name="Google Shape;260;p33"/>
          <p:cNvSpPr txBox="1"/>
          <p:nvPr/>
        </p:nvSpPr>
        <p:spPr>
          <a:xfrm>
            <a:off x="438325" y="531400"/>
            <a:ext cx="30000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References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</a:t>
            </a:r>
            <a:endParaRPr/>
          </a:p>
        </p:txBody>
      </p:sp>
      <p:sp>
        <p:nvSpPr>
          <p:cNvPr id="266" name="Google Shape;266;p34"/>
          <p:cNvSpPr txBox="1">
            <a:spLocks noGrp="1"/>
          </p:cNvSpPr>
          <p:nvPr>
            <p:ph type="body" idx="1"/>
          </p:nvPr>
        </p:nvSpPr>
        <p:spPr>
          <a:xfrm>
            <a:off x="387900" y="1403425"/>
            <a:ext cx="8368200" cy="3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[6]  Martin, Fred G. "The art of LEGO design." </a:t>
            </a:r>
            <a:r>
              <a:rPr lang="en" sz="1100" i="1">
                <a:latin typeface="Times New Roman"/>
                <a:ea typeface="Times New Roman"/>
                <a:cs typeface="Times New Roman"/>
                <a:sym typeface="Times New Roman"/>
              </a:rPr>
              <a:t>The Robotics Practitioner: The Journal for Robot Build rs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 1.2 (1995): 1-19.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[7] “ARDUINO UNO R3 [A000066],” </a:t>
            </a:r>
            <a:r>
              <a:rPr lang="en" sz="1100" i="1">
                <a:latin typeface="Times New Roman"/>
                <a:ea typeface="Times New Roman"/>
                <a:cs typeface="Times New Roman"/>
                <a:sym typeface="Times New Roman"/>
              </a:rPr>
              <a:t>Amazon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. [Online]. Available: https://www.amazon.com/Arduino-A000066-ARDUINO-UNO-R3/dp/B008GRTSV6. [Accessed: 04-Mar-2019].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[8] Softschools.com. (2019). </a:t>
            </a:r>
            <a:r>
              <a:rPr lang="en" sz="1100" i="1">
                <a:latin typeface="Times New Roman"/>
                <a:ea typeface="Times New Roman"/>
                <a:cs typeface="Times New Roman"/>
                <a:sym typeface="Times New Roman"/>
              </a:rPr>
              <a:t>Distance Speed Time Formula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. [online] Available at: http://www.softschools.com/formulas/physics/distance_speed_time_formula/75/ [Accessed 5 Mar. 2019].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[9] </a:t>
            </a:r>
            <a:r>
              <a:rPr lang="en" sz="11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Search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[Online]. Available: https://www.google.com/search?q=arduino&amp;source=lnms&amp;tbm=isch&amp;sa=X&amp;ved=0ahUKEwiOgKSKq7_hAhWPY98KHbs9DVMQ_AUIESgE&amp;biw=897&amp;bih=607&amp;dpr=2#imgrc=Z7Y7cYxr-WooxM: [Accessed: 08-Apr-2019].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[10] 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S. I. M. O. N. MONK, </a:t>
            </a:r>
            <a:r>
              <a:rPr lang="en" sz="11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Programming arduino: Getting started with sketches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New york: Mcgraw-hill   education, 2016.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[11] “Home,” </a:t>
            </a:r>
            <a:r>
              <a:rPr lang="en" sz="11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Arduino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[Online]. Available: https://www.arduino.cc/. [Accessed: 08-Apr-2019].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>
          <a:xfrm>
            <a:off x="567025" y="31000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Thank You,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 Questions?</a:t>
            </a:r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Functional decomposition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87900" y="1218549"/>
            <a:ext cx="8368200" cy="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Black Box</a:t>
            </a: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7548325" y="4663225"/>
            <a:ext cx="17343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Sultan Alharbi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l="1825" t="6442" r="1584" b="3572"/>
          <a:stretch/>
        </p:blipFill>
        <p:spPr>
          <a:xfrm>
            <a:off x="809800" y="1670775"/>
            <a:ext cx="6996624" cy="25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3327313" y="4189075"/>
            <a:ext cx="2100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"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Black Box</a:t>
            </a:r>
            <a:endParaRPr sz="14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7548325" y="4663225"/>
            <a:ext cx="17343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Sultan Alharbi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227350" y="48900"/>
            <a:ext cx="77847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Functional decomposition</a:t>
            </a:r>
            <a:endParaRPr sz="3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38" y="515944"/>
            <a:ext cx="707700" cy="25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263" y="814250"/>
            <a:ext cx="58102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5">
            <a:alphaModFix/>
          </a:blip>
          <a:srcRect l="3294" r="1222" b="2600"/>
          <a:stretch/>
        </p:blipFill>
        <p:spPr>
          <a:xfrm>
            <a:off x="773400" y="805163"/>
            <a:ext cx="7332226" cy="38241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3173625" y="4542625"/>
            <a:ext cx="30000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3: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Decomposition model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387900" y="103229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       </a:t>
            </a:r>
            <a:endParaRPr sz="4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800"/>
              <a:t>        Design Description </a:t>
            </a:r>
            <a:endParaRPr sz="480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87900" y="3006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 Model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l="4261" t="2871" r="6396" b="5402"/>
          <a:stretch/>
        </p:blipFill>
        <p:spPr>
          <a:xfrm>
            <a:off x="510700" y="1360050"/>
            <a:ext cx="7142525" cy="3177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7168800" y="782075"/>
            <a:ext cx="15873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7222775" y="4663225"/>
            <a:ext cx="20598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Abdullah Almutairi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3173625" y="4509625"/>
            <a:ext cx="30000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4: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Final CAD model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215225" y="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t="6516" r="6164" b="9619"/>
          <a:stretch/>
        </p:blipFill>
        <p:spPr>
          <a:xfrm>
            <a:off x="120375" y="771275"/>
            <a:ext cx="4359200" cy="187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l="12480" t="14212" r="8928" b="16290"/>
          <a:stretch/>
        </p:blipFill>
        <p:spPr>
          <a:xfrm>
            <a:off x="120375" y="3048900"/>
            <a:ext cx="4359201" cy="162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5">
            <a:alphaModFix/>
          </a:blip>
          <a:srcRect b="68227"/>
          <a:stretch/>
        </p:blipFill>
        <p:spPr>
          <a:xfrm>
            <a:off x="4705225" y="153200"/>
            <a:ext cx="4278801" cy="15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5">
            <a:alphaModFix/>
          </a:blip>
          <a:srcRect t="41197" b="2174"/>
          <a:stretch/>
        </p:blipFill>
        <p:spPr>
          <a:xfrm>
            <a:off x="4705225" y="1707175"/>
            <a:ext cx="4278801" cy="28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213" y="515919"/>
            <a:ext cx="707700" cy="25535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1546675" y="2568575"/>
            <a:ext cx="3000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5: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view  </a:t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1589025" y="4567175"/>
            <a:ext cx="3000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6: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Side view   </a:t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6021150" y="4435850"/>
            <a:ext cx="3000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7: Detailed CAD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7222775" y="4663225"/>
            <a:ext cx="20598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Abdullah Almutairi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BOM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t="24435" b="48733"/>
          <a:stretch/>
        </p:blipFill>
        <p:spPr>
          <a:xfrm>
            <a:off x="-71475" y="1717475"/>
            <a:ext cx="9092624" cy="267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6542300" y="4444100"/>
            <a:ext cx="23460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6807575" y="4663225"/>
            <a:ext cx="24750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Abdulaziz Almaimony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151275" y="1397100"/>
            <a:ext cx="30000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Table 1: Bill of materials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87900" y="103229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800"/>
              <a:t>         Analyses Summary </a:t>
            </a:r>
            <a:endParaRPr sz="48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Microsoft Macintosh PowerPoint</Application>
  <PresentationFormat>On-screen Show (16:9)</PresentationFormat>
  <Paragraphs>180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Arial</vt:lpstr>
      <vt:lpstr>Calibri</vt:lpstr>
      <vt:lpstr>Roboto Slab</vt:lpstr>
      <vt:lpstr>Roboto</vt:lpstr>
      <vt:lpstr>Marina</vt:lpstr>
      <vt:lpstr>Team 10A: Automatic Lego Sorting Machine</vt:lpstr>
      <vt:lpstr>Project Description</vt:lpstr>
      <vt:lpstr>Functional decomposition</vt:lpstr>
      <vt:lpstr>PowerPoint Presentation</vt:lpstr>
      <vt:lpstr>PowerPoint Presentation</vt:lpstr>
      <vt:lpstr>CAD Model</vt:lpstr>
      <vt:lpstr>CAD</vt:lpstr>
      <vt:lpstr>BOM</vt:lpstr>
      <vt:lpstr>PowerPoint Presentation</vt:lpstr>
      <vt:lpstr>Arduino</vt:lpstr>
      <vt:lpstr>Example - Blink </vt:lpstr>
      <vt:lpstr>Scale Hacking + Arduino</vt:lpstr>
      <vt:lpstr>PowerPoint Presentation</vt:lpstr>
      <vt:lpstr>Conveyor belt</vt:lpstr>
      <vt:lpstr>Sorting Mechanism</vt:lpstr>
      <vt:lpstr>Customer Requirements</vt:lpstr>
      <vt:lpstr>Customer Requirements</vt:lpstr>
      <vt:lpstr>Schedule &amp; Budget</vt:lpstr>
      <vt:lpstr>Budget</vt:lpstr>
      <vt:lpstr>Conclusion</vt:lpstr>
      <vt:lpstr>[1] Pymnts, “Everything Is Not Awesome As LEGO Sales Decline,” PYMNTS.com, 08-Mar-2018. [Online]. Available: https://www.pymnts.com/news/retail/2018/lego-toys-r-us-toy-industry-sales/. [Accessed: 02-Feb-2019].  [2]Ebay, “Motor High Torque”, available [online], https://www.ebay.com/itm/DC-12V-Reduction-Motor-Worm-Reversible-High-Torque-Turbo-Geared-Motors-2-100RPM-/232964282593 [3] MONK, SIMON. Programming Arduino: Getting Started with Sketches. Mcgraw-Hill Education, 2016. [4] Amazon.com. (2019). Amazon.com: Online Shopping for Electronics, Apparel, Computers, Books, DVDs &amp; more. [online] Available at: https://www.amazon.com/ [Accessed 5 Mar. 2019]. [5] BrickLink, BrickLink - Minifig poc007 : Lego Blackbeard [Pirates of the Caribbean] - BrickLink Reference Catalog. [Online]. Available: https://www.bricklink.com/catalogTree.asp?itemType=P. [Accessed: 03-Mar-2019].   </vt:lpstr>
      <vt:lpstr>References </vt:lpstr>
      <vt:lpstr>Thank You,  Questions?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10A: Automatic Lego Sorting Machine</dc:title>
  <cp:lastModifiedBy>mohammad alhuseni</cp:lastModifiedBy>
  <cp:revision>1</cp:revision>
  <dcterms:modified xsi:type="dcterms:W3CDTF">2019-04-18T07:55:44Z</dcterms:modified>
</cp:coreProperties>
</file>